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8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2" r:id="rId3"/>
    <p:sldId id="276" r:id="rId4"/>
    <p:sldId id="257" r:id="rId5"/>
    <p:sldId id="258" r:id="rId6"/>
    <p:sldId id="280" r:id="rId7"/>
    <p:sldId id="279" r:id="rId8"/>
    <p:sldId id="278" r:id="rId9"/>
    <p:sldId id="259" r:id="rId10"/>
    <p:sldId id="273" r:id="rId11"/>
    <p:sldId id="260" r:id="rId12"/>
    <p:sldId id="261" r:id="rId13"/>
    <p:sldId id="262" r:id="rId14"/>
    <p:sldId id="282" r:id="rId15"/>
    <p:sldId id="281" r:id="rId16"/>
    <p:sldId id="274" r:id="rId17"/>
    <p:sldId id="275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80"/>
            <p14:sldId id="279"/>
            <p14:sldId id="278"/>
            <p14:sldId id="259"/>
          </p14:sldIdLst>
        </p14:section>
        <p14:section name="Le Développement" id="{2EC265E2-EDE0-4786-B07D-B6AF6F90CDDD}">
          <p14:sldIdLst>
            <p14:sldId id="273"/>
            <p14:sldId id="260"/>
            <p14:sldId id="261"/>
            <p14:sldId id="262"/>
            <p14:sldId id="282"/>
            <p14:sldId id="281"/>
            <p14:sldId id="274"/>
          </p14:sldIdLst>
        </p14:section>
        <p14:section name="Demonstration UC" id="{13C334B2-32ED-4B2B-88B9-5024B802EC02}">
          <p14:sldIdLst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29E"/>
    <a:srgbClr val="204056"/>
    <a:srgbClr val="FDD0A2"/>
    <a:srgbClr val="3C5280"/>
    <a:srgbClr val="F0C59A"/>
    <a:srgbClr val="339FF2"/>
    <a:srgbClr val="C62D1F"/>
    <a:srgbClr val="00022E"/>
    <a:srgbClr val="92A2A4"/>
    <a:srgbClr val="6AA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1503" autoAdjust="0"/>
  </p:normalViewPr>
  <p:slideViewPr>
    <p:cSldViewPr snapToGrid="0">
      <p:cViewPr varScale="1">
        <p:scale>
          <a:sx n="75" d="100"/>
          <a:sy n="75" d="100"/>
        </p:scale>
        <p:origin x="50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68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8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78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78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www.microsoft.com/en-us/p/python-3/9nblggh083n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31.494567bd"/><Relationship Id="rId5" Type="http://schemas.openxmlformats.org/officeDocument/2006/relationships/image" Target="../media/image28.jpg"/><Relationship Id="rId15" Type="http://schemas.openxmlformats.org/officeDocument/2006/relationships/image" Target="../media/image33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meterpreter.org/how-to-add-nginx-as-a-system-serv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ellyuk.com/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coffee-nominagara.com/2019-04-26-1411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liexpress.com/item/Free-Shipping-GEYA-W2R-3P-Din-Rail-Mounted-Automatic-Transfer-Switch-Three-Phase-ATS-100A-Power/3292243540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3.70:3000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hyperlink" Target="https://www.microsoft.com/en-us/p/python-3/9nblggh083n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thub.ubc.ca/guides/github-instructor-guide/" TargetMode="Externa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lthub.ubc.ca/guides/github-instructor-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lthub.ubc.ca/guides/github-instructor-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lthub.ubc.ca/guides/github-instructor-gui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48892"/>
            <a:ext cx="3976496" cy="1760215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Résilience Énergétique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LP MI IDSE SIGD IOTIA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557" y="1611914"/>
            <a:ext cx="6164194" cy="34673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8" y="6317309"/>
            <a:ext cx="375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bg1"/>
                </a:solidFill>
              </a:rPr>
              <a:t>Oumarov</a:t>
            </a:r>
            <a:r>
              <a:rPr lang="fr-FR" b="1" dirty="0">
                <a:solidFill>
                  <a:schemeClr val="bg1"/>
                </a:solidFill>
              </a:rPr>
              <a:t>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62168"/>
            <a:ext cx="2052167" cy="16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839"/>
            <a:ext cx="9144000" cy="93948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Les Données</a:t>
            </a:r>
          </a:p>
        </p:txBody>
      </p:sp>
      <p:pic>
        <p:nvPicPr>
          <p:cNvPr id="4" name="Graphique 3" descr="Batterie en charge avec un remplissage uni">
            <a:extLst>
              <a:ext uri="{FF2B5EF4-FFF2-40B4-BE49-F238E27FC236}">
                <a16:creationId xmlns:a16="http://schemas.microsoft.com/office/drawing/2014/main" id="{51ADADD4-F2C6-20F4-BE23-8A9950E67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51" y="2238105"/>
            <a:ext cx="1800495" cy="1800495"/>
          </a:xfrm>
          <a:prstGeom prst="rect">
            <a:avLst/>
          </a:prstGeom>
        </p:spPr>
      </p:pic>
      <p:pic>
        <p:nvPicPr>
          <p:cNvPr id="6" name="Graphique 5" descr="Haute tension avec un remplissage uni">
            <a:extLst>
              <a:ext uri="{FF2B5EF4-FFF2-40B4-BE49-F238E27FC236}">
                <a16:creationId xmlns:a16="http://schemas.microsoft.com/office/drawing/2014/main" id="{D9877060-14D7-7208-8C0E-69B379FB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7665" y="4329247"/>
            <a:ext cx="1800495" cy="1800495"/>
          </a:xfrm>
          <a:prstGeom prst="rect">
            <a:avLst/>
          </a:prstGeom>
        </p:spPr>
      </p:pic>
      <p:pic>
        <p:nvPicPr>
          <p:cNvPr id="8" name="Graphique 7" descr="Panneaux solaires avec un remplissage uni">
            <a:extLst>
              <a:ext uri="{FF2B5EF4-FFF2-40B4-BE49-F238E27FC236}">
                <a16:creationId xmlns:a16="http://schemas.microsoft.com/office/drawing/2014/main" id="{514073D0-5BFD-0508-8D8C-3BD20D944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6086" y="1856037"/>
            <a:ext cx="1800494" cy="18004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B00F24-090E-9657-50E6-783192926B07}"/>
              </a:ext>
            </a:extLst>
          </p:cNvPr>
          <p:cNvSpPr txBox="1"/>
          <p:nvPr/>
        </p:nvSpPr>
        <p:spPr>
          <a:xfrm>
            <a:off x="7017662" y="2521059"/>
            <a:ext cx="436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Production du panneau solaire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Consommation du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L’état de la batterie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286" y="168146"/>
            <a:ext cx="10393681" cy="928110"/>
          </a:xfrm>
        </p:spPr>
        <p:txBody>
          <a:bodyPr/>
          <a:lstStyle/>
          <a:p>
            <a:r>
              <a:rPr lang="fr-FR" sz="4800" b="1" dirty="0">
                <a:solidFill>
                  <a:schemeClr val="bg1">
                    <a:lumMod val="95000"/>
                  </a:schemeClr>
                </a:solidFill>
              </a:rPr>
              <a:t>Architecture Système de Collecte/Gestion</a:t>
            </a:r>
            <a:endParaRPr lang="en-GB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50" t="27350" r="23083" b="28668"/>
          <a:stretch/>
        </p:blipFill>
        <p:spPr>
          <a:xfrm>
            <a:off x="204028" y="1468714"/>
            <a:ext cx="2661921" cy="785566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302915" y="5194290"/>
            <a:ext cx="1274984" cy="1274984"/>
          </a:xfrm>
          <a:prstGeom prst="rect">
            <a:avLst/>
          </a:prstGeom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91806" y="1401574"/>
            <a:ext cx="1697202" cy="1188041"/>
          </a:xfrm>
          <a:prstGeom prst="rect">
            <a:avLst/>
          </a:prstGeom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215728" y="3225570"/>
            <a:ext cx="1449358" cy="1449358"/>
          </a:xfrm>
          <a:prstGeom prst="rect">
            <a:avLst/>
          </a:prstGeom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83054" y="5391057"/>
            <a:ext cx="1274400" cy="1274400"/>
          </a:xfrm>
          <a:prstGeom prst="rect">
            <a:avLst/>
          </a:prstGeom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18437" y="2999197"/>
            <a:ext cx="1833104" cy="14426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605" y="1120153"/>
            <a:ext cx="5143526" cy="56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823378" y="1716526"/>
            <a:ext cx="45512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Architecture Système Electrique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A3E31F-AD6C-445A-A4FD-C746CC55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0" y="0"/>
            <a:ext cx="5842000" cy="6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42063" y="158511"/>
            <a:ext cx="11707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de collecte de données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FC60D-CD4C-4BEE-B7BF-48484331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13808"/>
          <a:stretch/>
        </p:blipFill>
        <p:spPr>
          <a:xfrm>
            <a:off x="822613" y="1174174"/>
            <a:ext cx="3086100" cy="545522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3E8570-8FC3-4ABA-B0B3-FF1A7953F3E5}"/>
              </a:ext>
            </a:extLst>
          </p:cNvPr>
          <p:cNvSpPr txBox="1"/>
          <p:nvPr/>
        </p:nvSpPr>
        <p:spPr>
          <a:xfrm>
            <a:off x="5565317" y="1772628"/>
            <a:ext cx="4302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Wifi sur la Shelly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topic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Ajout Adresse IP du Broker MQTT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3E5B6B-B4D1-96A4-3EB4-8F1CCC92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000" y1="45833" x2="58583" y2="39333"/>
                        <a14:foregroundMark x1="58583" y1="39333" x2="31083" y2="38750"/>
                        <a14:foregroundMark x1="51667" y1="43250" x2="39083" y2="46000"/>
                        <a14:foregroundMark x1="39083" y1="46000" x2="50667" y2="40667"/>
                        <a14:foregroundMark x1="38167" y1="49583" x2="40333" y2="48167"/>
                        <a14:foregroundMark x1="40083" y1="48167" x2="38167" y2="48167"/>
                        <a14:foregroundMark x1="24250" y1="38000" x2="35083" y2="3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721" t="23984" r="12948" b="20638"/>
          <a:stretch/>
        </p:blipFill>
        <p:spPr>
          <a:xfrm>
            <a:off x="6096000" y="3547196"/>
            <a:ext cx="3241041" cy="23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5795539" y="245390"/>
            <a:ext cx="6095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collecte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" y="3210791"/>
            <a:ext cx="12182421" cy="3158836"/>
          </a:xfrm>
          <a:prstGeom prst="rect">
            <a:avLst/>
          </a:prstGeom>
        </p:spPr>
      </p:pic>
      <p:pic>
        <p:nvPicPr>
          <p:cNvPr id="6" name="Image 5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5F1C6C71-06E8-4BAA-AB29-74E9286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9155" y="1140353"/>
            <a:ext cx="1661079" cy="166107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117FFC5-39B5-42D0-AC7C-8E60010255F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75509" y="2801432"/>
            <a:ext cx="624186" cy="1978386"/>
          </a:xfrm>
          <a:prstGeom prst="straightConnector1">
            <a:avLst/>
          </a:prstGeom>
          <a:ln w="85725">
            <a:solidFill>
              <a:srgbClr val="3C52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8D20947-D37A-4367-97D8-DDA440A8FD5D}"/>
              </a:ext>
            </a:extLst>
          </p:cNvPr>
          <p:cNvCxnSpPr>
            <a:cxnSpLocks/>
          </p:cNvCxnSpPr>
          <p:nvPr/>
        </p:nvCxnSpPr>
        <p:spPr>
          <a:xfrm flipH="1">
            <a:off x="5494283" y="2801432"/>
            <a:ext cx="1" cy="1051172"/>
          </a:xfrm>
          <a:prstGeom prst="straightConnector1">
            <a:avLst/>
          </a:prstGeom>
          <a:ln w="85725">
            <a:solidFill>
              <a:srgbClr val="FDD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que 4" descr="Papier avec un remplissage uni">
            <a:extLst>
              <a:ext uri="{FF2B5EF4-FFF2-40B4-BE49-F238E27FC236}">
                <a16:creationId xmlns:a16="http://schemas.microsoft.com/office/drawing/2014/main" id="{A3C79C68-05C6-14E4-C664-1E99F33B7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247" y="1357377"/>
            <a:ext cx="1268983" cy="12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81405" y="188792"/>
            <a:ext cx="4490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stockage</a:t>
            </a:r>
          </a:p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" y="3047944"/>
            <a:ext cx="12182421" cy="3158836"/>
          </a:xfrm>
          <a:prstGeom prst="rect">
            <a:avLst/>
          </a:prstGeom>
        </p:spPr>
      </p:pic>
      <p:pic>
        <p:nvPicPr>
          <p:cNvPr id="7" name="Image 6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38020533-53D8-4839-A658-5B18AD7B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7958829" y="1093112"/>
            <a:ext cx="3942184" cy="1163388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4712DAB-1661-48E9-B964-1A5BE57E0389}"/>
              </a:ext>
            </a:extLst>
          </p:cNvPr>
          <p:cNvCxnSpPr>
            <a:cxnSpLocks/>
          </p:cNvCxnSpPr>
          <p:nvPr/>
        </p:nvCxnSpPr>
        <p:spPr>
          <a:xfrm>
            <a:off x="10418294" y="2119230"/>
            <a:ext cx="95210" cy="1527721"/>
          </a:xfrm>
          <a:prstGeom prst="straightConnector1">
            <a:avLst/>
          </a:prstGeom>
          <a:ln w="85725">
            <a:solidFill>
              <a:srgbClr val="339F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0DF8449-B6BB-41FC-8B4A-E83DBC56C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68" y="575087"/>
            <a:ext cx="1593082" cy="159308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F825FB0-7001-44F3-AAA9-BEF5484F108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91209" y="2992777"/>
            <a:ext cx="278418" cy="633650"/>
          </a:xfrm>
          <a:prstGeom prst="straightConnector1">
            <a:avLst/>
          </a:prstGeom>
          <a:ln w="85725">
            <a:solidFill>
              <a:srgbClr val="C62D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36D415-928E-40A8-A715-BBB80A37A062}"/>
              </a:ext>
            </a:extLst>
          </p:cNvPr>
          <p:cNvSpPr txBox="1"/>
          <p:nvPr/>
        </p:nvSpPr>
        <p:spPr>
          <a:xfrm>
            <a:off x="4772333" y="2223336"/>
            <a:ext cx="2637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C62D1F"/>
                </a:solidFill>
                <a:latin typeface="+mj-lt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0332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365759" y="566678"/>
            <a:ext cx="390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Gestion Intelligente Énergie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37" y="262757"/>
            <a:ext cx="6091713" cy="6442843"/>
          </a:xfrm>
          <a:prstGeom prst="rect">
            <a:avLst/>
          </a:prstGeom>
        </p:spPr>
      </p:pic>
      <p:pic>
        <p:nvPicPr>
          <p:cNvPr id="4" name="Image 3" descr="Une image contenant texte, Appareils électroniques, prise&#10;&#10;Description générée automatiquement">
            <a:extLst>
              <a:ext uri="{FF2B5EF4-FFF2-40B4-BE49-F238E27FC236}">
                <a16:creationId xmlns:a16="http://schemas.microsoft.com/office/drawing/2014/main" id="{BF07DC62-EAE9-FC65-30DD-86FA2B2F7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1850" y="3429000"/>
            <a:ext cx="3309257" cy="33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Affichage des données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62" y="1646451"/>
            <a:ext cx="7987838" cy="35650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0520E2-4B96-3B0C-722E-2B42D1662B1A}"/>
              </a:ext>
            </a:extLst>
          </p:cNvPr>
          <p:cNvSpPr txBox="1"/>
          <p:nvPr/>
        </p:nvSpPr>
        <p:spPr>
          <a:xfrm>
            <a:off x="4287520" y="5862320"/>
            <a:ext cx="601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http://192.168.143.70:3000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b="1" dirty="0">
                <a:solidFill>
                  <a:schemeClr val="bg1"/>
                </a:solidFill>
              </a:rPr>
              <a:t>Gestion Intelligente Énergétique</a:t>
            </a:r>
            <a:endParaRPr lang="en-GB" sz="5400" b="1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956205" y="48279"/>
            <a:ext cx="11366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941" y="1006763"/>
            <a:ext cx="4432264" cy="562480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20" y="1006763"/>
            <a:ext cx="5470918" cy="57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800" y="-1"/>
            <a:ext cx="10363200" cy="6914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0" y="-1"/>
            <a:ext cx="2141316" cy="6914199"/>
          </a:xfrm>
          <a:prstGeom prst="rect">
            <a:avLst/>
          </a:prstGeom>
          <a:solidFill>
            <a:srgbClr val="20405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51668"/>
            <a:ext cx="1487765" cy="14877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733"/>
            <a:ext cx="2141316" cy="2592729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0"/>
            <a:ext cx="12192000" cy="28208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Production Electrique Française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30"/>
            <a:ext cx="9144000" cy="767397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82007"/>
            <a:ext cx="8898190" cy="48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9" y="319555"/>
            <a:ext cx="3591152" cy="12811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Le </a:t>
            </a:r>
            <a:r>
              <a:rPr lang="en-US" sz="5400" b="1" dirty="0" err="1">
                <a:solidFill>
                  <a:schemeClr val="bg1"/>
                </a:solidFill>
              </a:rPr>
              <a:t>Projet</a:t>
            </a:r>
            <a:r>
              <a:rPr lang="en-US" sz="5400" b="1" dirty="0">
                <a:solidFill>
                  <a:schemeClr val="bg1"/>
                </a:solidFill>
              </a:rPr>
              <a:t> MTE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9" y="1743364"/>
            <a:ext cx="3591152" cy="3204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Definition des </a:t>
            </a:r>
            <a:r>
              <a:rPr lang="en-US" sz="4200" b="1" dirty="0" err="1">
                <a:solidFill>
                  <a:schemeClr val="bg1"/>
                </a:solidFill>
              </a:rPr>
              <a:t>données</a:t>
            </a:r>
            <a:r>
              <a:rPr lang="en-US" sz="4200" b="1" dirty="0">
                <a:solidFill>
                  <a:schemeClr val="bg1"/>
                </a:solidFill>
              </a:rPr>
              <a:t> à </a:t>
            </a:r>
            <a:r>
              <a:rPr lang="en-US" sz="4200" b="1" dirty="0" err="1">
                <a:solidFill>
                  <a:schemeClr val="bg1"/>
                </a:solidFill>
              </a:rPr>
              <a:t>collecter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 err="1">
                <a:solidFill>
                  <a:schemeClr val="bg1"/>
                </a:solidFill>
              </a:rPr>
              <a:t>Collecte</a:t>
            </a:r>
            <a:r>
              <a:rPr lang="en-US" sz="4200" b="1" dirty="0">
                <a:solidFill>
                  <a:schemeClr val="bg1"/>
                </a:solidFill>
              </a:rPr>
              <a:t> et Gestion de </a:t>
            </a:r>
            <a:r>
              <a:rPr lang="en-US" sz="4200" b="1" dirty="0" err="1">
                <a:solidFill>
                  <a:schemeClr val="bg1"/>
                </a:solidFill>
              </a:rPr>
              <a:t>ces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noProof="1">
                <a:solidFill>
                  <a:schemeClr val="bg1"/>
                </a:solidFill>
              </a:rPr>
              <a:t>Données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Configuration de </a:t>
            </a:r>
            <a:r>
              <a:rPr lang="fr-FR" sz="4200" b="1" dirty="0">
                <a:solidFill>
                  <a:schemeClr val="bg1"/>
                </a:solidFill>
              </a:rPr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4200" b="1" dirty="0">
                <a:solidFill>
                  <a:schemeClr val="bg1"/>
                </a:solidFill>
              </a:rPr>
              <a:t>Affichage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dirty="0">
                <a:solidFill>
                  <a:schemeClr val="bg1"/>
                </a:solidFill>
              </a:rPr>
              <a:t>Consommation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Usage Intelligent de </a:t>
            </a:r>
            <a:r>
              <a:rPr lang="en-US" sz="4200" b="1" dirty="0" err="1">
                <a:solidFill>
                  <a:schemeClr val="bg1"/>
                </a:solidFill>
              </a:rPr>
              <a:t>l’Énergie</a:t>
            </a:r>
            <a:br>
              <a:rPr lang="en-US" sz="3400" b="1" dirty="0"/>
            </a:br>
            <a:endParaRPr lang="en-US" sz="3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1653"/>
            <a:ext cx="8409624" cy="35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60" y="996295"/>
            <a:ext cx="754327" cy="75432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8885851" y="1799517"/>
            <a:ext cx="120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590447" y="178471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Adam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646129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Stockage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Affichage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- </a:t>
            </a:r>
            <a:r>
              <a:rPr lang="fr-FR" sz="2000" dirty="0" err="1">
                <a:solidFill>
                  <a:schemeClr val="bg1"/>
                </a:solidFill>
              </a:rPr>
              <a:t>Dockerisation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52872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385974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20354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264816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29013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52872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385974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20354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264816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29013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Répartition des taches</a:t>
            </a:r>
          </a:p>
        </p:txBody>
      </p:sp>
      <p:pic>
        <p:nvPicPr>
          <p:cNvPr id="2" name="Graphique 1" descr="Homme contour">
            <a:extLst>
              <a:ext uri="{FF2B5EF4-FFF2-40B4-BE49-F238E27FC236}">
                <a16:creationId xmlns:a16="http://schemas.microsoft.com/office/drawing/2014/main" id="{F142777A-8829-A237-6119-A969D0EA6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4816" y="996295"/>
            <a:ext cx="754327" cy="754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91E90A-72B9-4A67-9B78-71DB941FA692}"/>
              </a:ext>
            </a:extLst>
          </p:cNvPr>
          <p:cNvSpPr txBox="1"/>
          <p:nvPr/>
        </p:nvSpPr>
        <p:spPr>
          <a:xfrm>
            <a:off x="7370973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câblage 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envoie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formatage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7AA27D9-6C7C-FD80-9EF4-43F91E34BF9C}"/>
              </a:ext>
            </a:extLst>
          </p:cNvPr>
          <p:cNvSpPr/>
          <p:nvPr/>
        </p:nvSpPr>
        <p:spPr>
          <a:xfrm>
            <a:off x="8677716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838E52F0-7CEF-EE68-7A10-56203C66FBC6}"/>
              </a:ext>
            </a:extLst>
          </p:cNvPr>
          <p:cNvSpPr/>
          <p:nvPr/>
        </p:nvSpPr>
        <p:spPr>
          <a:xfrm>
            <a:off x="9110818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A610A874-0369-E7A3-8587-4E55351C82C1}"/>
              </a:ext>
            </a:extLst>
          </p:cNvPr>
          <p:cNvSpPr/>
          <p:nvPr/>
        </p:nvSpPr>
        <p:spPr>
          <a:xfrm>
            <a:off x="9545198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DB7097C3-BF35-115A-08F9-1500981497CF}"/>
              </a:ext>
            </a:extLst>
          </p:cNvPr>
          <p:cNvSpPr/>
          <p:nvPr/>
        </p:nvSpPr>
        <p:spPr>
          <a:xfrm>
            <a:off x="9989660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CE806C93-5179-8A26-5420-C8B9FBDF919C}"/>
              </a:ext>
            </a:extLst>
          </p:cNvPr>
          <p:cNvSpPr/>
          <p:nvPr/>
        </p:nvSpPr>
        <p:spPr>
          <a:xfrm>
            <a:off x="10453857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BC2C8DAC-6FD9-E5EE-D97D-C21409948E44}"/>
              </a:ext>
            </a:extLst>
          </p:cNvPr>
          <p:cNvSpPr/>
          <p:nvPr/>
        </p:nvSpPr>
        <p:spPr>
          <a:xfrm>
            <a:off x="8677716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81C0382F-3C5A-7702-087F-E7FFA3A6D48C}"/>
              </a:ext>
            </a:extLst>
          </p:cNvPr>
          <p:cNvSpPr/>
          <p:nvPr/>
        </p:nvSpPr>
        <p:spPr>
          <a:xfrm>
            <a:off x="9110818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EBD1F9D2-A91F-856E-184E-7BABBBCE1DEB}"/>
              </a:ext>
            </a:extLst>
          </p:cNvPr>
          <p:cNvSpPr/>
          <p:nvPr/>
        </p:nvSpPr>
        <p:spPr>
          <a:xfrm>
            <a:off x="9545198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Étoile : 5 branches 18">
            <a:extLst>
              <a:ext uri="{FF2B5EF4-FFF2-40B4-BE49-F238E27FC236}">
                <a16:creationId xmlns:a16="http://schemas.microsoft.com/office/drawing/2014/main" id="{EB47E7FA-84CD-1C0F-5CAF-3FCD45AD4BB1}"/>
              </a:ext>
            </a:extLst>
          </p:cNvPr>
          <p:cNvSpPr/>
          <p:nvPr/>
        </p:nvSpPr>
        <p:spPr>
          <a:xfrm>
            <a:off x="9989660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D492B76A-43F5-7862-7064-EAAE9B09C8CD}"/>
              </a:ext>
            </a:extLst>
          </p:cNvPr>
          <p:cNvSpPr/>
          <p:nvPr/>
        </p:nvSpPr>
        <p:spPr>
          <a:xfrm>
            <a:off x="10453857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F64F12-6F21-460B-87A8-2AC29B41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89819" l="9886" r="90000">
                        <a14:foregroundMark x1="20341" y1="33032" x2="20341" y2="33032"/>
                        <a14:foregroundMark x1="43864" y1="41403" x2="43864" y2="41403"/>
                        <a14:foregroundMark x1="42955" y1="40498" x2="42955" y2="40498"/>
                        <a14:foregroundMark x1="48068" y1="40498" x2="47386" y2="40498"/>
                        <a14:foregroundMark x1="30114" y1="32805" x2="19773" y2="31222"/>
                        <a14:foregroundMark x1="19773" y1="31222" x2="25795" y2="31448"/>
                        <a14:foregroundMark x1="48977" y1="41403" x2="45000" y2="42760"/>
                        <a14:foregroundMark x1="53409" y1="42308" x2="42614" y2="41855"/>
                        <a14:foregroundMark x1="42614" y1="41855" x2="49773" y2="40271"/>
                        <a14:foregroundMark x1="54091" y1="41176" x2="58523" y2="42308"/>
                        <a14:foregroundMark x1="32955" y1="32579" x2="35795" y2="31900"/>
                        <a14:foregroundMark x1="9886" y1="73077" x2="18864" y2="73756"/>
                        <a14:foregroundMark x1="18864" y1="73756" x2="10455" y2="71267"/>
                        <a14:foregroundMark x1="10455" y1="71267" x2="10227" y2="72172"/>
                        <a14:foregroundMark x1="14659" y1="68100" x2="14659" y2="48416"/>
                        <a14:foregroundMark x1="14432" y1="48416" x2="14773" y2="34389"/>
                        <a14:foregroundMark x1="14773" y1="34389" x2="20000" y2="32127"/>
                        <a14:foregroundMark x1="32273" y1="72624" x2="42500" y2="77149"/>
                        <a14:foregroundMark x1="42500" y1="77149" x2="37159" y2="71719"/>
                        <a14:foregroundMark x1="37159" y1="71719" x2="34205" y2="73303"/>
                        <a14:foregroundMark x1="42386" y1="43439" x2="38636" y2="42308"/>
                        <a14:foregroundMark x1="57500" y1="73529" x2="63977" y2="72851"/>
                        <a14:foregroundMark x1="63977" y1="72851" x2="58182" y2="72172"/>
                        <a14:foregroundMark x1="58182" y1="72172" x2="57500" y2="72624"/>
                        <a14:foregroundMark x1="86705" y1="71719" x2="81023" y2="71493"/>
                        <a14:foregroundMark x1="81023" y1="71493" x2="81477" y2="73529"/>
                        <a14:foregroundMark x1="37727" y1="68552" x2="37727" y2="45701"/>
                        <a14:foregroundMark x1="60909" y1="68100" x2="60795" y2="54751"/>
                        <a14:foregroundMark x1="84773" y1="68778" x2="84545" y2="54977"/>
                        <a14:foregroundMark x1="84545" y1="54977" x2="84886" y2="51357"/>
                        <a14:backgroundMark x1="5909" y1="33484" x2="5909" y2="33484"/>
                        <a14:backgroundMark x1="5909" y1="33484" x2="5909" y2="33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85" y="1464386"/>
            <a:ext cx="9126836" cy="458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179" y="357446"/>
            <a:ext cx="2863274" cy="1610591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4897055" y="541056"/>
            <a:ext cx="4808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Fonctionnement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765549" y="2868804"/>
            <a:ext cx="2863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Service d’hébergement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Gestion de développement de logiciels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Repo Distant </a:t>
            </a:r>
            <a:br>
              <a:rPr lang="fr-FR" sz="2000" dirty="0">
                <a:solidFill>
                  <a:schemeClr val="bg1"/>
                </a:solidFill>
              </a:rPr>
            </a:br>
            <a:br>
              <a:rPr lang="fr-FR" dirty="0"/>
            </a:br>
            <a:endParaRPr lang="fr-FR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665807D-8960-4295-AC98-83CBE8A4CA55}"/>
              </a:ext>
            </a:extLst>
          </p:cNvPr>
          <p:cNvCxnSpPr>
            <a:cxnSpLocks/>
          </p:cNvCxnSpPr>
          <p:nvPr/>
        </p:nvCxnSpPr>
        <p:spPr>
          <a:xfrm>
            <a:off x="4530941" y="4854115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2D37582-8960-995E-B189-8A4B489FF35C}"/>
              </a:ext>
            </a:extLst>
          </p:cNvPr>
          <p:cNvCxnSpPr>
            <a:cxnSpLocks/>
          </p:cNvCxnSpPr>
          <p:nvPr/>
        </p:nvCxnSpPr>
        <p:spPr>
          <a:xfrm>
            <a:off x="6674701" y="4854115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272EBCD-F170-B8D1-98CE-931525023FD6}"/>
              </a:ext>
            </a:extLst>
          </p:cNvPr>
          <p:cNvCxnSpPr>
            <a:cxnSpLocks/>
          </p:cNvCxnSpPr>
          <p:nvPr/>
        </p:nvCxnSpPr>
        <p:spPr>
          <a:xfrm>
            <a:off x="8808301" y="4854115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652" y="2017517"/>
            <a:ext cx="9397799" cy="43001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138669" y="2779753"/>
            <a:ext cx="2863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098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204182" y="2551615"/>
            <a:ext cx="2614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9EFD7-0BA0-4F8A-8F39-B489D760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04" y="1808017"/>
            <a:ext cx="9106346" cy="45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0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97F82AD-CF05-4BC4-9D0D-16E03EAC8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57"/>
          <a:stretch/>
        </p:blipFill>
        <p:spPr>
          <a:xfrm>
            <a:off x="556260" y="1832535"/>
            <a:ext cx="3693360" cy="4558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64166E-3E36-464D-B271-6CD209C6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9" y="199349"/>
            <a:ext cx="6494801" cy="117598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353B16-B262-471B-9206-2A3EDC817E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414"/>
          <a:stretch/>
        </p:blipFill>
        <p:spPr>
          <a:xfrm>
            <a:off x="4681882" y="1863015"/>
            <a:ext cx="7159083" cy="4558106"/>
          </a:xfrm>
          <a:prstGeom prst="rect">
            <a:avLst/>
          </a:prstGeom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7765" y="125510"/>
            <a:ext cx="2348345" cy="132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612</Words>
  <Application>Microsoft Office PowerPoint</Application>
  <PresentationFormat>Grand écran</PresentationFormat>
  <Paragraphs>87</Paragraphs>
  <Slides>24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Données</vt:lpstr>
      <vt:lpstr>Architecture Système de Collecte/Gestion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des données</vt:lpstr>
      <vt:lpstr>Gestion Intelligente Énergétique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26</cp:revision>
  <dcterms:created xsi:type="dcterms:W3CDTF">2023-05-09T06:32:42Z</dcterms:created>
  <dcterms:modified xsi:type="dcterms:W3CDTF">2023-05-11T16:23:25Z</dcterms:modified>
</cp:coreProperties>
</file>